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1"/>
  </p:notesMasterIdLst>
  <p:sldIdLst>
    <p:sldId id="264" r:id="rId2"/>
    <p:sldId id="266" r:id="rId3"/>
    <p:sldId id="265" r:id="rId4"/>
    <p:sldId id="278" r:id="rId5"/>
    <p:sldId id="267" r:id="rId6"/>
    <p:sldId id="284" r:id="rId7"/>
    <p:sldId id="261" r:id="rId8"/>
    <p:sldId id="285" r:id="rId9"/>
    <p:sldId id="287" r:id="rId10"/>
    <p:sldId id="276" r:id="rId11"/>
    <p:sldId id="286" r:id="rId12"/>
    <p:sldId id="268" r:id="rId13"/>
    <p:sldId id="281" r:id="rId14"/>
    <p:sldId id="273" r:id="rId15"/>
    <p:sldId id="274" r:id="rId16"/>
    <p:sldId id="275" r:id="rId17"/>
    <p:sldId id="277" r:id="rId18"/>
    <p:sldId id="279" r:id="rId19"/>
    <p:sldId id="28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4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8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2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44.png"/><Relationship Id="rId9" Type="http://schemas.openxmlformats.org/officeDocument/2006/relationships/image" Target="../media/image3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Splitting and Stabilization Errors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Pressure Stabilization (L!=DG) in an Equal-Order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" y="1959452"/>
            <a:ext cx="4392400" cy="368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6" y="2216461"/>
            <a:ext cx="3926540" cy="3167534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classic lid-driven cavity flow with top wall velocity of </a:t>
            </a:r>
            <a:r>
              <a:rPr lang="en-US" dirty="0" err="1"/>
              <a:t>Uo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9412" y="1800243"/>
            <a:ext cx="2083893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23" y="161557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Uo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4537" y="5385411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Unsmoothed pressure field at </a:t>
            </a:r>
          </a:p>
          <a:p>
            <a:pPr algn="ctr"/>
            <a:r>
              <a:rPr lang="en-US" dirty="0"/>
              <a:t>various Courant numbers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4037" y="5578978"/>
            <a:ext cx="282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lid-driven cavity velocity </a:t>
            </a:r>
          </a:p>
          <a:p>
            <a:pPr algn="ctr"/>
            <a:r>
              <a:rPr lang="en-US" dirty="0"/>
              <a:t>(u-component)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1469-4352-3945-8C97-5697497CC565}"/>
              </a:ext>
            </a:extLst>
          </p:cNvPr>
          <p:cNvSpPr txBox="1"/>
          <p:nvPr/>
        </p:nvSpPr>
        <p:spPr>
          <a:xfrm>
            <a:off x="212942" y="6290322"/>
            <a:ext cx="89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Equal-Order: same basis and interpolation operators for continuity and momentum Also known as: “collocated”</a:t>
            </a:r>
          </a:p>
        </p:txBody>
      </p:sp>
    </p:spTree>
    <p:extLst>
      <p:ext uri="{BB962C8B-B14F-4D97-AF65-F5344CB8AC3E}">
        <p14:creationId xmlns:p14="http://schemas.microsoft.com/office/powerpoint/2010/main" val="19997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pressure-stabilization error remains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Domino (2006)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7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24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Non-Incremental Pressure-Projection: “Pressure-Free” </a:t>
            </a:r>
            <a:br>
              <a:rPr lang="en-US" dirty="0"/>
            </a:br>
            <a:r>
              <a:rPr lang="en-US" dirty="0"/>
              <a:t>  with or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 fully-implicit scheme can be shown to demonstrate first-order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 to remove stabilization error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(however, in this case acting on p</a:t>
            </a:r>
            <a:r>
              <a:rPr lang="en-US" baseline="30000" dirty="0"/>
              <a:t>n+1</a:t>
            </a:r>
            <a:r>
              <a:rPr lang="en-US" dirty="0"/>
              <a:t>-p</a:t>
            </a:r>
            <a:r>
              <a:rPr lang="en-US" baseline="300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31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31299"/>
              </a:xfrm>
              <a:prstGeom prst="rect">
                <a:avLst/>
              </a:prstGeom>
              <a:blipFill>
                <a:blip r:embed="rId8"/>
                <a:stretch>
                  <a:fillRect t="-1162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FC77A4D-F884-8142-BDCE-1B2F6DE8FCE3}"/>
              </a:ext>
            </a:extLst>
          </p:cNvPr>
          <p:cNvSpPr txBox="1"/>
          <p:nvPr/>
        </p:nvSpPr>
        <p:spPr>
          <a:xfrm>
            <a:off x="6799559" y="4235304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Kim and </a:t>
            </a:r>
            <a:r>
              <a:rPr lang="en-US" dirty="0" err="1">
                <a:solidFill>
                  <a:schemeClr val="accent4"/>
                </a:solidFill>
                <a:latin typeface="+mj-lt"/>
              </a:rPr>
              <a:t>Moin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</p:txBody>
      </p:sp>
    </p:spTree>
    <p:extLst>
      <p:ext uri="{BB962C8B-B14F-4D97-AF65-F5344CB8AC3E}">
        <p14:creationId xmlns:p14="http://schemas.microsoft.com/office/powerpoint/2010/main" val="553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chosen </a:t>
            </a:r>
            <a:r>
              <a:rPr lang="en-US" dirty="0">
                <a:latin typeface="symbol" charset="2"/>
              </a:rPr>
              <a:t>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Placeholder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Recall that the equal-order pressure stabilization error is given by,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Practical examples of error as a function of: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symbol" charset="2"/>
                  </a:rPr>
                  <a:t>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symbol" charset="2"/>
                  </a:rPr>
                  <a:t>D</a:t>
                </a:r>
                <a:r>
                  <a:rPr lang="en-US" dirty="0"/>
                  <a:t>t (the simulation timestep)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(u/</a:t>
                </a:r>
                <a:r>
                  <a:rPr lang="en-US" dirty="0">
                    <a:latin typeface="Symbol" pitchFamily="2" charset="2"/>
                  </a:rPr>
                  <a:t>D</a:t>
                </a:r>
                <a:r>
                  <a:rPr lang="en-US" dirty="0"/>
                  <a:t>x)</a:t>
                </a:r>
                <a:r>
                  <a:rPr lang="en-US" baseline="30000" dirty="0"/>
                  <a:t>-1</a:t>
                </a:r>
                <a:r>
                  <a:rPr lang="en-US" dirty="0"/>
                  <a:t> (characteristic advection time scale)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  <m:r>
                          <a:rPr lang="en-US" b="0" i="1" baseline="30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d>
                          <m:d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𝐷𝐺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Symbol" pitchFamily="2" charset="2"/>
                          </a:rPr>
                          <m:t>D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𝑡𝐿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(Soto and </a:t>
                </a:r>
                <a:r>
                  <a:rPr lang="en-US" dirty="0" err="1"/>
                  <a:t>Lohner</a:t>
                </a:r>
                <a:r>
                  <a:rPr lang="en-US" dirty="0"/>
                  <a:t>, “stabilized”)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7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  <a:blipFill>
                <a:blip r:embed="rId2"/>
                <a:stretch>
                  <a:fillRect l="-1543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75" y="3706381"/>
            <a:ext cx="3813173" cy="281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6" y="3755574"/>
            <a:ext cx="3973591" cy="2777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6255" y="648804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Driven Cavity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8326" y="650261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 Jet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927AC1-EC15-AA41-A5EE-EE6A7E46775E}"/>
              </a:ext>
            </a:extLst>
          </p:cNvPr>
          <p:cNvCxnSpPr>
            <a:cxnSpLocks/>
          </p:cNvCxnSpPr>
          <p:nvPr/>
        </p:nvCxnSpPr>
        <p:spPr>
          <a:xfrm flipH="1">
            <a:off x="5511453" y="2219333"/>
            <a:ext cx="1326481" cy="97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653788-4D9B-A54B-87FD-DC8E1EC9748A}"/>
              </a:ext>
            </a:extLst>
          </p:cNvPr>
          <p:cNvSpPr txBox="1"/>
          <p:nvPr/>
        </p:nvSpPr>
        <p:spPr>
          <a:xfrm>
            <a:off x="6875548" y="1972037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Stabilizing effect</a:t>
            </a:r>
          </a:p>
        </p:txBody>
      </p:sp>
    </p:spTree>
    <p:extLst>
      <p:ext uri="{BB962C8B-B14F-4D97-AF65-F5344CB8AC3E}">
        <p14:creationId xmlns:p14="http://schemas.microsoft.com/office/powerpoint/2010/main" val="11420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Staggered or Equal-order Interpolation (Collocated)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 that we need not split the system for a staggered scheme: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or collocated: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Conclusion: Monolithic schemes control splitting error, however, dealing with pressure stabilization is an additional complexity for equal-order methods regardless of the chosen approach to solve the coupled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of the B</a:t>
            </a:r>
            <a:r>
              <a:rPr lang="en-US" baseline="-25000" dirty="0"/>
              <a:t>1</a:t>
            </a:r>
            <a:r>
              <a:rPr lang="en-US" dirty="0"/>
              <a:t> can Vary by The Method..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Pressure-Stabilized </a:t>
            </a:r>
            <a:r>
              <a:rPr lang="en-US" dirty="0" err="1"/>
              <a:t>Petrov-Galerkin</a:t>
            </a:r>
            <a:r>
              <a:rPr lang="en-US" dirty="0"/>
              <a:t> methods (Hughes et al, 1985):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Here, </a:t>
            </a:r>
            <a:r>
              <a:rPr lang="en-US" b="1" dirty="0"/>
              <a:t>M</a:t>
            </a:r>
            <a:r>
              <a:rPr lang="en-US" dirty="0"/>
              <a:t> is a fine scale momentum residual and w is the test function for the Finite Element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</a:t>
            </a:r>
            <a:r>
              <a:rPr lang="en-US" b="1" dirty="0"/>
              <a:t>M</a:t>
            </a:r>
            <a:r>
              <a:rPr lang="en-US" dirty="0"/>
              <a:t> contains a local pressure gradient which, thereby, provides the pressure stabilization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fine-scale momentum residual is evaluated locally at the quadrature point and with mesh refinement reduces at a design-order rate</a:t>
            </a:r>
          </a:p>
          <a:p>
            <a:pPr>
              <a:buFont typeface="Arial" charset="0"/>
              <a:buChar char="•"/>
            </a:pPr>
            <a:r>
              <a:rPr lang="en-US" dirty="0"/>
              <a:t> With some algebra, one can show that </a:t>
            </a:r>
            <a:r>
              <a:rPr lang="en-US" b="1" dirty="0"/>
              <a:t>L-DG</a:t>
            </a:r>
            <a:r>
              <a:rPr lang="en-US" dirty="0"/>
              <a:t> ~ </a:t>
            </a:r>
            <a:r>
              <a:rPr lang="en-US" b="1" dirty="0"/>
              <a:t>M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For more references, see </a:t>
            </a:r>
            <a:r>
              <a:rPr lang="en-US" dirty="0" err="1"/>
              <a:t>Magumdar</a:t>
            </a:r>
            <a:r>
              <a:rPr lang="en-US" dirty="0"/>
              <a:t>, Numerical Heat Transfer, 1988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H</a:t>
            </a:r>
            <a:r>
              <a:rPr lang="en-US" dirty="0"/>
              <a:t>ere, </a:t>
            </a:r>
            <a:r>
              <a:rPr lang="en-US" dirty="0">
                <a:latin typeface="symbol" charset="2"/>
              </a:rPr>
              <a:t>t</a:t>
            </a:r>
            <a:r>
              <a:rPr lang="en-US" dirty="0"/>
              <a:t> can be: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Simulation time step, i.e.,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Local advection/diffusion time scale,                             - or a more accurate flow-aligned approach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Diagonal of A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Full inverse of A (Ozawa)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𝐺𝑤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Verification To Establish 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041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Consider a two-dimensional transient solution to the incompressible equations of motion: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solution is known as the </a:t>
            </a:r>
            <a:r>
              <a:rPr lang="en-US" dirty="0" err="1"/>
              <a:t>convecting</a:t>
            </a:r>
            <a:r>
              <a:rPr lang="en-US" dirty="0"/>
              <a:t>, decaying, Taylor vortex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blipFill rotWithShape="0">
                <a:blip r:embed="rId4"/>
                <a:stretch>
                  <a:fillRect l="-376" r="-1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blipFill rotWithShape="0">
                <a:blip r:embed="rId5"/>
                <a:stretch>
                  <a:fillRect l="-2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mr-IN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𝑜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TV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804" y="3536926"/>
            <a:ext cx="3229060" cy="2783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4056128" y="3107733"/>
            <a:ext cx="3745207" cy="328024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7025835" y="3678181"/>
            <a:ext cx="758049" cy="98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83884" y="3355016"/>
            <a:ext cx="1360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Approximate</a:t>
            </a:r>
          </a:p>
          <a:p>
            <a:r>
              <a:rPr lang="en-US" dirty="0">
                <a:latin typeface="+mj-lt"/>
              </a:rPr>
              <a:t>factorization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52012" y="4928496"/>
            <a:ext cx="749323" cy="49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1335" y="4747853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Flavors of</a:t>
            </a:r>
          </a:p>
          <a:p>
            <a:r>
              <a:rPr lang="en-US" dirty="0">
                <a:latin typeface="+mj-lt"/>
              </a:rPr>
              <a:t>incremental</a:t>
            </a:r>
          </a:p>
        </p:txBody>
      </p:sp>
    </p:spTree>
    <p:extLst>
      <p:ext uri="{BB962C8B-B14F-4D97-AF65-F5344CB8AC3E}">
        <p14:creationId xmlns:p14="http://schemas.microsoft.com/office/powerpoint/2010/main" val="1404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 represents a useful construct to analyze coupling and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 is generally O(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With very </a:t>
            </a:r>
            <a:r>
              <a:rPr lang="en-US"/>
              <a:t>simple modifications, </a:t>
            </a:r>
            <a:r>
              <a:rPr lang="en-US" dirty="0"/>
              <a:t>splitting error is mitigated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 is a critical tool to both test theoretical understandings in addition to establishing a proper code implementation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boundary conditions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Typical boundaries include the following (mapping to what we know physically in the system):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Inflow: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Wall: velocity, temperature, scalar flux, etc., are known (“no-slip”)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Open: flow leaves or enters the domain with a known “pressure”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Symmetry: no-penetration, zero tangential viscous condition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Periodic: perfect mapping between nodes at provided surface pairs; provides an infinite domain assumption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Non-conformal: static or dynamic/sliding mesh interface in which the surface pair is </a:t>
            </a:r>
            <a:r>
              <a:rPr lang="en-US" dirty="0" err="1"/>
              <a:t>nonconformal</a:t>
            </a:r>
            <a:r>
              <a:rPr lang="en-US" dirty="0"/>
              <a:t> in nature</a:t>
            </a:r>
          </a:p>
        </p:txBody>
      </p:sp>
      <p:pic>
        <p:nvPicPr>
          <p:cNvPr id="6" name="Picture 5" descr="naluP2_s002.0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81" y="4361778"/>
            <a:ext cx="3255439" cy="2067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4124" y="6488668"/>
            <a:ext cx="249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46013" y="6099518"/>
            <a:ext cx="609842" cy="4402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66035" y="5823656"/>
            <a:ext cx="885874" cy="739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5" idx="1"/>
          </p:cNvCxnSpPr>
          <p:nvPr/>
        </p:nvCxnSpPr>
        <p:spPr>
          <a:xfrm flipH="1">
            <a:off x="5451910" y="4824089"/>
            <a:ext cx="929712" cy="4005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81622" y="4362424"/>
            <a:ext cx="2486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</a:t>
            </a:r>
          </a:p>
          <a:p>
            <a:pPr algn="ctr"/>
            <a:r>
              <a:rPr lang="en-US" dirty="0"/>
              <a:t>(known P and far field temperature)</a:t>
            </a:r>
          </a:p>
        </p:txBody>
      </p:sp>
      <p:cxnSp>
        <p:nvCxnSpPr>
          <p:cNvPr id="16" name="Straight Arrow Connector 15"/>
          <p:cNvCxnSpPr>
            <a:cxnSpLocks/>
            <a:stCxn id="19" idx="1"/>
          </p:cNvCxnSpPr>
          <p:nvPr/>
        </p:nvCxnSpPr>
        <p:spPr>
          <a:xfrm flipH="1">
            <a:off x="5268652" y="5600966"/>
            <a:ext cx="968024" cy="1917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36676" y="541630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Span-wise periodic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4822" y="4058270"/>
            <a:ext cx="886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Symmetry, “flow slips along” (normal stress </a:t>
            </a:r>
            <a:r>
              <a:rPr lang="en-US" dirty="0" err="1"/>
              <a:t>pn</a:t>
            </a:r>
            <a:r>
              <a:rPr lang="en-US" baseline="-25000" dirty="0" err="1"/>
              <a:t>i</a:t>
            </a:r>
            <a:r>
              <a:rPr lang="en-US" dirty="0" err="1"/>
              <a:t>dS</a:t>
            </a:r>
            <a:r>
              <a:rPr lang="en-US" dirty="0"/>
              <a:t> applied with tangential stress = 0)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8377" y="4439614"/>
            <a:ext cx="330608" cy="7331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52240" y="5567856"/>
            <a:ext cx="994174" cy="841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24405" y="5328879"/>
            <a:ext cx="189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Inflow </a:t>
            </a:r>
          </a:p>
          <a:p>
            <a:pPr algn="ctr"/>
            <a:r>
              <a:rPr lang="en-US" dirty="0"/>
              <a:t>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98AB4-0E2B-0840-B4ED-59384C260762}"/>
              </a:ext>
            </a:extLst>
          </p:cNvPr>
          <p:cNvSpPr txBox="1"/>
          <p:nvPr/>
        </p:nvSpPr>
        <p:spPr>
          <a:xfrm>
            <a:off x="6929776" y="5844878"/>
            <a:ext cx="2214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Neumann for p everywhere other than open; SPL</a:t>
            </a:r>
          </a:p>
        </p:txBody>
      </p:sp>
    </p:spTree>
    <p:extLst>
      <p:ext uri="{BB962C8B-B14F-4D97-AF65-F5344CB8AC3E}">
        <p14:creationId xmlns:p14="http://schemas.microsoft.com/office/powerpoint/2010/main" val="207936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 Strong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0002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vertex-based schemes, the degree-of-freedom “lives” at the boundary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e.g., wall, inflow and open, boundary condition can be provided by a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(AKA, strong implementation of a known field).</a:t>
            </a:r>
          </a:p>
          <a:p>
            <a:pPr>
              <a:buFont typeface="Arial" charset="0"/>
              <a:buChar char="•"/>
            </a:pPr>
            <a:r>
              <a:rPr lang="en-US" dirty="0"/>
              <a:t> A </a:t>
            </a:r>
            <a:r>
              <a:rPr lang="en-US" dirty="0" err="1"/>
              <a:t>Dirichlet</a:t>
            </a:r>
            <a:r>
              <a:rPr lang="en-US" dirty="0"/>
              <a:t> procedure either condenses the row out of the system or zeroes the row with a unity in the diagonal and the specified value on the RHS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 simple heat conduction solution in which temperature is known at the boundaries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can be shown (see </a:t>
            </a:r>
            <a:r>
              <a:rPr lang="en-US" dirty="0" err="1"/>
              <a:t>Svard</a:t>
            </a:r>
            <a:r>
              <a:rPr lang="en-US" dirty="0"/>
              <a:t> and Nordstrom, JCP, 2008) that a stable and accurate weak BC implementation is provided by: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b="5455"/>
          <a:stretch/>
        </p:blipFill>
        <p:spPr>
          <a:xfrm>
            <a:off x="5887528" y="3669631"/>
            <a:ext cx="2692357" cy="31883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002" y="6503394"/>
            <a:ext cx="363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Here, </a:t>
            </a:r>
            <a:r>
              <a:rPr lang="en-US" dirty="0">
                <a:latin typeface="symbol" charset="2"/>
              </a:rPr>
              <a:t>g</a:t>
            </a:r>
            <a:r>
              <a:rPr lang="en-US" dirty="0">
                <a:latin typeface="+mj-lt"/>
              </a:rPr>
              <a:t> is a constant greater than 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7546E-ACC6-9E41-A111-62DC7ABED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16" y="810731"/>
            <a:ext cx="4004373" cy="2862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/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blipFill>
                <a:blip r:embed="rId6"/>
                <a:stretch>
                  <a:fillRect l="-272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0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Splitting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Stabilization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54940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divergence of a vector, </a:t>
            </a:r>
            <a:r>
              <a:rPr lang="en-US" b="1" dirty="0"/>
              <a:t>D</a:t>
            </a:r>
            <a:r>
              <a:rPr lang="en-US" dirty="0"/>
              <a:t>F (a scalar)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Gradient of a scalar, </a:t>
            </a:r>
            <a:r>
              <a:rPr lang="en-US" b="1" dirty="0" err="1"/>
              <a:t>G</a:t>
            </a:r>
            <a:r>
              <a:rPr lang="en-US" dirty="0" err="1"/>
              <a:t>p</a:t>
            </a:r>
            <a:r>
              <a:rPr lang="en-US" dirty="0"/>
              <a:t> (a vector)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Laplace operator, </a:t>
            </a:r>
            <a:r>
              <a:rPr lang="en-US" b="1" dirty="0" err="1"/>
              <a:t>L</a:t>
            </a:r>
            <a:r>
              <a:rPr lang="en-US" b="1" baseline="-25000" dirty="0" err="1">
                <a:latin typeface="symbol" charset="2"/>
              </a:rPr>
              <a:t>l</a:t>
            </a:r>
            <a:r>
              <a:rPr lang="en-US" dirty="0" err="1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7752" t="-2500" r="-2326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/>
          <p:cNvSpPr/>
          <p:nvPr/>
        </p:nvSpPr>
        <p:spPr>
          <a:xfrm rot="-5400000">
            <a:off x="7259042" y="1728657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7480" y="197326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4561" y="2785156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53037" y="1920570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753037" y="2701147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329202" y="2083397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0800000">
            <a:off x="1450812" y="213560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blipFill rotWithShape="0">
                <a:blip r:embed="rId7"/>
                <a:stretch>
                  <a:fillRect l="-7752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Bent-Up Arrow 29"/>
          <p:cNvSpPr/>
          <p:nvPr/>
        </p:nvSpPr>
        <p:spPr>
          <a:xfrm rot="-5400000">
            <a:off x="7267111" y="3624182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84859" y="388144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(Green-Gauss)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97232" y="4693328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835708" y="3828742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3835708" y="4609319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3411873" y="399156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0800000">
            <a:off x="1533483" y="4043781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blipFill rotWithShape="0">
                <a:blip r:embed="rId12"/>
                <a:stretch>
                  <a:fillRect l="-8527" t="-2500" r="-775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blipFill rotWithShape="0">
                <a:blip r:embed="rId15"/>
                <a:stretch>
                  <a:fillRect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Bent-Up Arrow 41"/>
          <p:cNvSpPr/>
          <p:nvPr/>
        </p:nvSpPr>
        <p:spPr>
          <a:xfrm rot="-5400000">
            <a:off x="7686851" y="5416605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511134" y="565849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8215" y="6470377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3636691" y="5605791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636691" y="6386368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 rot="10800000">
            <a:off x="1496516" y="5705080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46360" y="1762382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46360" y="3627235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8604" y="530646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</p:spTree>
    <p:extLst>
      <p:ext uri="{BB962C8B-B14F-4D97-AF65-F5344CB8AC3E}">
        <p14:creationId xmlns:p14="http://schemas.microsoft.com/office/powerpoint/2010/main" val="25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 for Fluids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monolithic,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that can be written in block form as: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seek to factorize this system via: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determines the projection time scale, ideally chosen to approximate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dirty="0"/>
              <a:t> controls the projection error, ideally chosen to cancel </a:t>
            </a:r>
            <a:r>
              <a:rPr lang="en-US" b="1" dirty="0"/>
              <a:t>BD</a:t>
            </a:r>
            <a:r>
              <a:rPr lang="en-US" b="1" baseline="-25000" dirty="0"/>
              <a:t>2</a:t>
            </a:r>
            <a:r>
              <a:rPr lang="en-US" b="1" dirty="0"/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blipFill>
                <a:blip r:embed="rId3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46836" y="5044493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 exact factorization can be recovered by defining: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6400434" y="4925517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>
                <a:blip r:embed="rId6"/>
                <a:stretch>
                  <a:fillRect l="-168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7143" t="-12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7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approximate factorization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be written now as two segregated steps: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This approach seems to be straight forward, however, what errors have we introduced by this procedure of splitting the monolithic (fully coupled) system?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most cases,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is approximately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  <a:r>
              <a:rPr lang="en-US" dirty="0"/>
              <a:t> and a first-order temporal splitting error is noted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blipFill>
                <a:blip r:embed="rId2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blipFill>
                <a:blip r:embed="rId4"/>
                <a:stretch>
                  <a:fillRect t="-68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0780" y="3165319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8272" y="406827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Nodal Projection: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blipFill rotWithShape="0">
                <a:blip r:embed="rId6"/>
                <a:stretch>
                  <a:fillRect t="-1956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5387110" y="30134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blipFill>
                <a:blip r:embed="rId7"/>
                <a:stretch>
                  <a:fillRect t="-1304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550018" y="3871471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741750" y="5712771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Exact </a:t>
            </a:r>
            <a:r>
              <a:rPr lang="en-US" dirty="0" err="1">
                <a:latin typeface="+mj-lt"/>
              </a:rPr>
              <a:t>iff</a:t>
            </a:r>
            <a:r>
              <a:rPr lang="en-US" dirty="0">
                <a:latin typeface="+mj-lt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Mesh Structure… ”co-located”, or “equal-order”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We have the choice of where the DOFs are solved… Our choice?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BA7BB-91F7-E745-928F-88152DBC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" y="1895162"/>
            <a:ext cx="4862912" cy="4549175"/>
          </a:xfrm>
          <a:prstGeom prst="rect">
            <a:avLst/>
          </a:prstGeom>
        </p:spPr>
      </p:pic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B61D3920-BD13-F94D-B91C-15FBDB86B947}"/>
              </a:ext>
            </a:extLst>
          </p:cNvPr>
          <p:cNvSpPr txBox="1">
            <a:spLocks/>
          </p:cNvSpPr>
          <p:nvPr/>
        </p:nvSpPr>
        <p:spPr>
          <a:xfrm>
            <a:off x="5452304" y="2481942"/>
            <a:ext cx="3353945" cy="2830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all variables are solved at the same location (nodes/vertices or cell-centers)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Underlying basis for each DOF is the same, i.e., “equal-order”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already have noted the gradient operator in 1-D that might pose some problems…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34C40CD-F35A-CF4C-8B2A-6DA2662299A7}"/>
              </a:ext>
            </a:extLst>
          </p:cNvPr>
          <p:cNvCxnSpPr/>
          <p:nvPr/>
        </p:nvCxnSpPr>
        <p:spPr>
          <a:xfrm>
            <a:off x="4354368" y="6635443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51921775-B1C3-4948-B58E-5145C5F60CDE}"/>
              </a:ext>
            </a:extLst>
          </p:cNvPr>
          <p:cNvSpPr/>
          <p:nvPr/>
        </p:nvSpPr>
        <p:spPr>
          <a:xfrm>
            <a:off x="4262928" y="657121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4A866AF-04C2-DD41-92B2-1F7FA601EE8D}"/>
              </a:ext>
            </a:extLst>
          </p:cNvPr>
          <p:cNvSpPr/>
          <p:nvPr/>
        </p:nvSpPr>
        <p:spPr>
          <a:xfrm>
            <a:off x="8834928" y="65346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07A0F6A-37D0-DA48-ADB8-C1875F078DC3}"/>
              </a:ext>
            </a:extLst>
          </p:cNvPr>
          <p:cNvSpPr/>
          <p:nvPr/>
        </p:nvSpPr>
        <p:spPr>
          <a:xfrm>
            <a:off x="6548928" y="65436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61AB127-961E-9A45-899B-2FC2709A2FF0}"/>
              </a:ext>
            </a:extLst>
          </p:cNvPr>
          <p:cNvSpPr txBox="1"/>
          <p:nvPr/>
        </p:nvSpPr>
        <p:spPr>
          <a:xfrm>
            <a:off x="4116162" y="62039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74BF093-9F18-D542-9A42-D3D46201DA6D}"/>
              </a:ext>
            </a:extLst>
          </p:cNvPr>
          <p:cNvSpPr txBox="1"/>
          <p:nvPr/>
        </p:nvSpPr>
        <p:spPr>
          <a:xfrm>
            <a:off x="6505555" y="6203921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E9E1A9-7BC6-9D47-8ADC-3136C8148543}"/>
              </a:ext>
            </a:extLst>
          </p:cNvPr>
          <p:cNvSpPr txBox="1"/>
          <p:nvPr/>
        </p:nvSpPr>
        <p:spPr>
          <a:xfrm>
            <a:off x="8688162" y="618335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27D58FE4-6B6F-8042-A96E-DA65C70CFE26}"/>
              </a:ext>
            </a:extLst>
          </p:cNvPr>
          <p:cNvSpPr/>
          <p:nvPr/>
        </p:nvSpPr>
        <p:spPr>
          <a:xfrm>
            <a:off x="7759334" y="657934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47C3AF57-5DE4-B842-BA38-718A4C71DA5F}"/>
              </a:ext>
            </a:extLst>
          </p:cNvPr>
          <p:cNvSpPr/>
          <p:nvPr/>
        </p:nvSpPr>
        <p:spPr>
          <a:xfrm>
            <a:off x="5411904" y="657268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0470B4-7DBB-E440-9A3D-D1B326D7CD76}"/>
                  </a:ext>
                </a:extLst>
              </p:cNvPr>
              <p:cNvSpPr txBox="1"/>
              <p:nvPr/>
            </p:nvSpPr>
            <p:spPr>
              <a:xfrm>
                <a:off x="5847931" y="5465632"/>
                <a:ext cx="2562689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𝑮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0470B4-7DBB-E440-9A3D-D1B326D7C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31" y="5465632"/>
                <a:ext cx="2562689" cy="668516"/>
              </a:xfrm>
              <a:prstGeom prst="rect">
                <a:avLst/>
              </a:prstGeom>
              <a:blipFill>
                <a:blip r:embed="rId3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80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Staggered…..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Staggered…..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Operators are now very compact and local…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13D0F35-A3EF-7541-94AA-521C144CE529}"/>
              </a:ext>
            </a:extLst>
          </p:cNvPr>
          <p:cNvSpPr txBox="1"/>
          <p:nvPr/>
        </p:nvSpPr>
        <p:spPr>
          <a:xfrm>
            <a:off x="7146309" y="431020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0AE1084-E5E4-B044-9DA2-CD19B8F79B35}"/>
                  </a:ext>
                </a:extLst>
              </p:cNvPr>
              <p:cNvSpPr txBox="1"/>
              <p:nvPr/>
            </p:nvSpPr>
            <p:spPr>
              <a:xfrm>
                <a:off x="5386057" y="5664356"/>
                <a:ext cx="2132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𝑮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0AE1084-E5E4-B044-9DA2-CD19B8F79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057" y="5664356"/>
                <a:ext cx="2132763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08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Pressure-Projection </a:t>
            </a:r>
            <a:br>
              <a:rPr lang="en-US" dirty="0"/>
            </a:br>
            <a:r>
              <a:rPr lang="en-US" dirty="0"/>
              <a:t> 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demonstrate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(however, in this case acting on p</a:t>
            </a:r>
            <a:r>
              <a:rPr lang="en-US" baseline="30000" dirty="0"/>
              <a:t>n+1</a:t>
            </a:r>
            <a:r>
              <a:rPr lang="en-US" dirty="0"/>
              <a:t>-p</a:t>
            </a:r>
            <a:r>
              <a:rPr lang="en-US" baseline="30000" dirty="0"/>
              <a:t>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blipFill>
                <a:blip r:embed="rId3"/>
                <a:stretch>
                  <a:fillRect t="-166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>
                <a:blip r:embed="rId6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188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Dwyer (1990)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Almgren (2000)</a:t>
            </a:r>
          </a:p>
        </p:txBody>
      </p:sp>
    </p:spTree>
    <p:extLst>
      <p:ext uri="{BB962C8B-B14F-4D97-AF65-F5344CB8AC3E}">
        <p14:creationId xmlns:p14="http://schemas.microsoft.com/office/powerpoint/2010/main" val="196794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3711</TotalTime>
  <Words>1885</Words>
  <Application>Microsoft Macintosh PowerPoint</Application>
  <PresentationFormat>On-screen Show (4:3)</PresentationFormat>
  <Paragraphs>313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Stanford ME469: Splitting and Stabilization Errors</vt:lpstr>
      <vt:lpstr>Splitting and Stabilization Errors: Outline</vt:lpstr>
      <vt:lpstr>Introduction to Block Matrix Form</vt:lpstr>
      <vt:lpstr>Introduction to Block Matrix Form for Fluids</vt:lpstr>
      <vt:lpstr>Introduction to Block Matrix Form</vt:lpstr>
      <vt:lpstr>Recall Mesh Structure… ”co-located”, or “equal-order”</vt:lpstr>
      <vt:lpstr>Staggered…..</vt:lpstr>
      <vt:lpstr>Staggered…..</vt:lpstr>
      <vt:lpstr>Incremental Pressure-Projection    without Pressure Stabilization</vt:lpstr>
      <vt:lpstr>The Role of Pressure Stabilization (L!=DG) in an Equal-Order Approach</vt:lpstr>
      <vt:lpstr>Incremental Approximate Pressure-Projection   with Pressure Stabilization Errors</vt:lpstr>
      <vt:lpstr>Non-Incremental Pressure-Projection: “Pressure-Free”    with or without Pressure Stabilization</vt:lpstr>
      <vt:lpstr>Sensitivity to chosen t</vt:lpstr>
      <vt:lpstr>Monolithic Staggered or Equal-order Interpolation (Collocated)</vt:lpstr>
      <vt:lpstr>The Choice of the B1 can Vary by The Method..</vt:lpstr>
      <vt:lpstr>Code Verification To Establish Accuracy</vt:lpstr>
      <vt:lpstr>Splitting and Stabilization Errors: Conclusion</vt:lpstr>
      <vt:lpstr>A note on boundary conditions</vt:lpstr>
      <vt:lpstr>Weak vs Strong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111</cp:revision>
  <cp:lastPrinted>2018-08-23T01:14:34Z</cp:lastPrinted>
  <dcterms:created xsi:type="dcterms:W3CDTF">2017-10-14T01:15:26Z</dcterms:created>
  <dcterms:modified xsi:type="dcterms:W3CDTF">2021-05-05T19:32:13Z</dcterms:modified>
</cp:coreProperties>
</file>